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eague Gothic Italics" pitchFamily="2" charset="77"/>
      <p:regular r:id="rId19"/>
      <p:italic r:id="rId20"/>
    </p:embeddedFont>
    <p:embeddedFont>
      <p:font typeface="Montserrat"/>
      <p:regular r:id="rId21"/>
    </p:embeddedFont>
    <p:embeddedFont>
      <p:font typeface="Montserrat Semi-Bold" pitchFamily="2" charset="77"/>
      <p:regular r:id="rId22"/>
      <p:bold r:id="rId23"/>
    </p:embeddedFont>
    <p:embeddedFont>
      <p:font typeface="Montserrat Semi-Bold Bold" pitchFamily="2" charset="7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73415" autoAdjust="0"/>
  </p:normalViewPr>
  <p:slideViewPr>
    <p:cSldViewPr>
      <p:cViewPr varScale="1">
        <p:scale>
          <a:sx n="57" d="100"/>
          <a:sy n="57" d="100"/>
        </p:scale>
        <p:origin x="156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03.11.2022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719294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03.11.2022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https://owl.purdue.edu/owl/purdue_owl.html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03.11.2022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https://owl.purdue.edu/owl/purdue_owl.html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03.11.2022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https://owl.purdue.edu/owl/purdue_owl.html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12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03.11.2022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SDSU Library:</a:t>
            </a:r>
          </a:p>
          <a:p>
            <a:pPr lvl="0"/>
            <a:r>
              <a:rPr lang="en-US"/>
              <a:t>https://library.sdsu.edu/bento.php?query=&amp;lsearch=0</a:t>
            </a:r>
          </a:p>
          <a:p>
            <a:pPr lvl="0"/>
            <a:endParaRPr lang="en-US"/>
          </a:p>
          <a:p>
            <a:pPr lvl="0"/>
            <a:r>
              <a:rPr lang="en-US"/>
              <a:t>Google Scholar:</a:t>
            </a:r>
          </a:p>
          <a:p>
            <a:pPr lvl="0"/>
            <a:r>
              <a:rPr lang="en-US"/>
              <a:t>https://scholar.google.com/</a:t>
            </a:r>
          </a:p>
          <a:p>
            <a:pPr lvl="0"/>
            <a:endParaRPr lang="en-US"/>
          </a:p>
          <a:p>
            <a:pPr lvl="0"/>
            <a:r>
              <a:rPr lang="en-US"/>
              <a:t>Boolean search terms:</a:t>
            </a:r>
          </a:p>
          <a:p>
            <a:pPr lvl="0"/>
            <a:r>
              <a:rPr lang="en-US"/>
              <a:t>https://www.oreilly.com/library/view/google-power-search/9781449311940/ch01.html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44232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98830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58773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20840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49824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burrelvannjr.com</a:t>
            </a:r>
            <a:r>
              <a:rPr lang="en-US" dirty="0"/>
              <a:t>/docs/</a:t>
            </a:r>
            <a:r>
              <a:rPr lang="en-US" dirty="0" err="1"/>
              <a:t>evaluating_sources.pdf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201546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03.11.2022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https://owl.purdue.edu/owl/purdue_owl.html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1.jpe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burrelvannjr.com/docs/evaluating_sources.pd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1.jpe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79732" y="-77790"/>
            <a:ext cx="18647465" cy="1044258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07983" y="2725061"/>
            <a:ext cx="14072034" cy="4836878"/>
            <a:chOff x="0" y="0"/>
            <a:chExt cx="18762712" cy="6449171"/>
          </a:xfrm>
        </p:grpSpPr>
        <p:sp>
          <p:nvSpPr>
            <p:cNvPr id="4" name="TextBox 4"/>
            <p:cNvSpPr txBox="1"/>
            <p:nvPr/>
          </p:nvSpPr>
          <p:spPr>
            <a:xfrm>
              <a:off x="0" y="1669868"/>
              <a:ext cx="18762712" cy="38047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0696"/>
                </a:lnSpc>
              </a:pPr>
              <a:r>
                <a:rPr lang="en-US" sz="20696">
                  <a:solidFill>
                    <a:srgbClr val="FBFBF5"/>
                  </a:solidFill>
                  <a:latin typeface="League Gothic Italics"/>
                </a:rPr>
                <a:t>WRITING RESEARCH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744094" y="5779004"/>
              <a:ext cx="15274524" cy="6701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59"/>
                </a:lnSpc>
              </a:pPr>
              <a:r>
                <a:rPr lang="en-US" sz="3199">
                  <a:solidFill>
                    <a:srgbClr val="FBFBF5"/>
                  </a:solidFill>
                  <a:latin typeface="Montserrat Semi-Bold"/>
                </a:rPr>
                <a:t>Professor Burrel Vann Jr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744094" y="-38100"/>
              <a:ext cx="15274524" cy="722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20"/>
                </a:lnSpc>
              </a:pPr>
              <a:r>
                <a:rPr lang="en-US" sz="3399" spc="169">
                  <a:solidFill>
                    <a:srgbClr val="FBFBF5"/>
                  </a:solidFill>
                  <a:latin typeface="Montserrat Semi-Bold"/>
                </a:rPr>
                <a:t>PA 604</a:t>
              </a: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1286134">
            <a:off x="-1738274" y="8425875"/>
            <a:ext cx="5288784" cy="4442578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7074065">
            <a:off x="13725369" y="-5746563"/>
            <a:ext cx="7906062" cy="9246856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>
            <a:alphaModFix amt="49000"/>
          </a:blip>
          <a:srcRect/>
          <a:stretch>
            <a:fillRect/>
          </a:stretch>
        </p:blipFill>
        <p:spPr>
          <a:xfrm rot="-2700000">
            <a:off x="15847583" y="6674956"/>
            <a:ext cx="4538398" cy="499224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alphaModFix amt="49000"/>
          </a:blip>
          <a:srcRect/>
          <a:stretch>
            <a:fillRect/>
          </a:stretch>
        </p:blipFill>
        <p:spPr>
          <a:xfrm rot="8100000">
            <a:off x="-488131" y="10397553"/>
            <a:ext cx="4538398" cy="499224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>
            <a:alphaModFix amt="60000"/>
          </a:blip>
          <a:srcRect/>
          <a:stretch>
            <a:fillRect/>
          </a:stretch>
        </p:blipFill>
        <p:spPr>
          <a:xfrm rot="8100000">
            <a:off x="13209033" y="-249612"/>
            <a:ext cx="4538398" cy="499224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8">
            <a:alphaModFix amt="60000"/>
          </a:blip>
          <a:srcRect/>
          <a:stretch>
            <a:fillRect/>
          </a:stretch>
        </p:blipFill>
        <p:spPr>
          <a:xfrm rot="8100000">
            <a:off x="-1786534" y="2377655"/>
            <a:ext cx="3997563" cy="4397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8497837">
            <a:off x="-6945553" y="-10989283"/>
            <a:ext cx="32910544" cy="2764485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60000"/>
          </a:blip>
          <a:srcRect/>
          <a:stretch>
            <a:fillRect/>
          </a:stretch>
        </p:blipFill>
        <p:spPr>
          <a:xfrm rot="8100000">
            <a:off x="-2264125" y="5526004"/>
            <a:ext cx="3689671" cy="4058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60000"/>
          </a:blip>
          <a:srcRect/>
          <a:stretch>
            <a:fillRect/>
          </a:stretch>
        </p:blipFill>
        <p:spPr>
          <a:xfrm rot="8100000">
            <a:off x="14995175" y="10503358"/>
            <a:ext cx="3689671" cy="40586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3650581"/>
            <a:ext cx="16230600" cy="4090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Introduction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Should outline the research question and why it is important</a:t>
            </a:r>
          </a:p>
          <a:p>
            <a:pPr marL="792480" lvl="2" indent="-264160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What is the research question?</a:t>
            </a:r>
          </a:p>
          <a:p>
            <a:pPr marL="792480" lvl="2" indent="-264160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What do we know about variable X? Why, logically, do you think it relates to Y?</a:t>
            </a:r>
          </a:p>
          <a:p>
            <a:pPr marL="792480" lvl="2" indent="-264160">
              <a:lnSpc>
                <a:spcPts val="3600"/>
              </a:lnSpc>
              <a:buFont typeface="Arial"/>
              <a:buChar char="⚬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What broad process does the relationship exemplify?</a:t>
            </a:r>
          </a:p>
          <a:p>
            <a:pPr>
              <a:lnSpc>
                <a:spcPts val="3600"/>
              </a:lnSpc>
            </a:pPr>
            <a:endParaRPr lang="en-US" sz="2400">
              <a:solidFill>
                <a:srgbClr val="FBFBF5"/>
              </a:solidFill>
              <a:latin typeface="Montserrat"/>
            </a:endParaRPr>
          </a:p>
          <a:p>
            <a:pPr>
              <a:lnSpc>
                <a:spcPts val="3600"/>
              </a:lnSpc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Review of the Literature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Fit your research into the context of existing scientific knowledge.</a:t>
            </a:r>
          </a:p>
          <a:p>
            <a:pPr>
              <a:lnSpc>
                <a:spcPts val="3600"/>
              </a:lnSpc>
            </a:pPr>
            <a:endParaRPr lang="en-US" sz="2400">
              <a:solidFill>
                <a:srgbClr val="FBFBF5"/>
              </a:solidFill>
              <a:latin typeface="Montserra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628356" y="1345156"/>
            <a:ext cx="13335669" cy="1388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400"/>
              </a:lnSpc>
            </a:pPr>
            <a:r>
              <a:rPr lang="en-US" sz="10400">
                <a:solidFill>
                  <a:srgbClr val="FBFBF5"/>
                </a:solidFill>
                <a:latin typeface="League Gothic Italics"/>
              </a:rPr>
              <a:t>WRITING SOCIAL RESEARCH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86800" y="2704691"/>
            <a:ext cx="8572500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60"/>
              </a:lnSpc>
            </a:pPr>
            <a:r>
              <a:rPr lang="en-US" sz="3200">
                <a:solidFill>
                  <a:srgbClr val="FBFBF5"/>
                </a:solidFill>
                <a:latin typeface="Montserrat Semi-Bold Bold"/>
              </a:rPr>
              <a:t>Sections of the Report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8497837">
            <a:off x="-6945553" y="-10989283"/>
            <a:ext cx="32910544" cy="2764485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60000"/>
          </a:blip>
          <a:srcRect/>
          <a:stretch>
            <a:fillRect/>
          </a:stretch>
        </p:blipFill>
        <p:spPr>
          <a:xfrm rot="8100000">
            <a:off x="-2264125" y="5526004"/>
            <a:ext cx="3689671" cy="4058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60000"/>
          </a:blip>
          <a:srcRect/>
          <a:stretch>
            <a:fillRect/>
          </a:stretch>
        </p:blipFill>
        <p:spPr>
          <a:xfrm rot="8100000">
            <a:off x="14995175" y="10503358"/>
            <a:ext cx="3689671" cy="40586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3650581"/>
            <a:ext cx="16230600" cy="5004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solidFill>
                  <a:srgbClr val="FBFBF5"/>
                </a:solidFill>
                <a:latin typeface="Montserrat"/>
              </a:rPr>
              <a:t>Study Design and Execution/Data &amp; Methods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 dirty="0">
                <a:solidFill>
                  <a:srgbClr val="FBFBF5"/>
                </a:solidFill>
                <a:latin typeface="Montserrat"/>
              </a:rPr>
              <a:t>Include the population, the sampling frame, the sampling method, the sample size, the data collection method, the completion rate, and the methods of data processing/coding and analysis.</a:t>
            </a:r>
          </a:p>
          <a:p>
            <a:pPr>
              <a:lnSpc>
                <a:spcPts val="3600"/>
              </a:lnSpc>
            </a:pPr>
            <a:endParaRPr lang="en-US" sz="2400" dirty="0">
              <a:solidFill>
                <a:srgbClr val="FBFBF5"/>
              </a:solidFill>
              <a:latin typeface="Montserrat"/>
            </a:endParaRPr>
          </a:p>
          <a:p>
            <a:pPr>
              <a:lnSpc>
                <a:spcPts val="3600"/>
              </a:lnSpc>
            </a:pPr>
            <a:r>
              <a:rPr lang="en-US" sz="2400" dirty="0">
                <a:solidFill>
                  <a:srgbClr val="FBFBF5"/>
                </a:solidFill>
                <a:latin typeface="Montserrat"/>
              </a:rPr>
              <a:t>Analysis and Interpretation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 dirty="0">
                <a:solidFill>
                  <a:srgbClr val="FBFBF5"/>
                </a:solidFill>
                <a:latin typeface="Montserrat"/>
              </a:rPr>
              <a:t>The presentation, manipulation and interpretation of data analysis</a:t>
            </a:r>
          </a:p>
          <a:p>
            <a:pPr>
              <a:lnSpc>
                <a:spcPts val="3600"/>
              </a:lnSpc>
            </a:pPr>
            <a:endParaRPr lang="en-US" sz="2400" dirty="0">
              <a:solidFill>
                <a:srgbClr val="FBFBF5"/>
              </a:solidFill>
              <a:latin typeface="Montserrat"/>
            </a:endParaRPr>
          </a:p>
          <a:p>
            <a:pPr>
              <a:lnSpc>
                <a:spcPts val="3600"/>
              </a:lnSpc>
            </a:pPr>
            <a:r>
              <a:rPr lang="en-US" sz="2400" dirty="0">
                <a:solidFill>
                  <a:srgbClr val="FBFBF5"/>
                </a:solidFill>
                <a:latin typeface="Montserrat"/>
              </a:rPr>
              <a:t>Summary and Conclusions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 dirty="0">
                <a:solidFill>
                  <a:srgbClr val="FBFBF5"/>
                </a:solidFill>
                <a:latin typeface="Montserrat"/>
              </a:rPr>
              <a:t>Don’t review all findings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 dirty="0">
                <a:solidFill>
                  <a:srgbClr val="FBFBF5"/>
                </a:solidFill>
                <a:latin typeface="Montserrat"/>
              </a:rPr>
              <a:t>Review significant findings in the context of the larger project and existing scientific research, review shortcomings and make suggesting for future research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28356" y="1345156"/>
            <a:ext cx="13335669" cy="1388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400"/>
              </a:lnSpc>
            </a:pPr>
            <a:r>
              <a:rPr lang="en-US" sz="10400">
                <a:solidFill>
                  <a:srgbClr val="FBFBF5"/>
                </a:solidFill>
                <a:latin typeface="League Gothic Italics"/>
              </a:rPr>
              <a:t>WRITING SOCIAL RESEARCH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86800" y="2704691"/>
            <a:ext cx="8572500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60"/>
              </a:lnSpc>
            </a:pPr>
            <a:r>
              <a:rPr lang="en-US" sz="3200">
                <a:solidFill>
                  <a:srgbClr val="FBFBF5"/>
                </a:solidFill>
                <a:latin typeface="Montserrat Semi-Bold Bold"/>
              </a:rPr>
              <a:t>Sections of the Report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8497837">
            <a:off x="-6945553" y="-10989283"/>
            <a:ext cx="32910544" cy="2764485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60000"/>
          </a:blip>
          <a:srcRect/>
          <a:stretch>
            <a:fillRect/>
          </a:stretch>
        </p:blipFill>
        <p:spPr>
          <a:xfrm rot="8100000">
            <a:off x="-2264125" y="5526004"/>
            <a:ext cx="3689671" cy="4058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60000"/>
          </a:blip>
          <a:srcRect/>
          <a:stretch>
            <a:fillRect/>
          </a:stretch>
        </p:blipFill>
        <p:spPr>
          <a:xfrm rot="8100000">
            <a:off x="14995175" y="10503358"/>
            <a:ext cx="3689671" cy="40586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3650581"/>
            <a:ext cx="16230600" cy="3175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Going Public: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Sending to an advisor, mentor, or knowledgeable scholar who can provide feedback for improvement</a:t>
            </a:r>
          </a:p>
          <a:p>
            <a:pPr>
              <a:lnSpc>
                <a:spcPts val="3600"/>
              </a:lnSpc>
            </a:pPr>
            <a:endParaRPr lang="en-US" sz="2400">
              <a:solidFill>
                <a:srgbClr val="FBFBF5"/>
              </a:solidFill>
              <a:latin typeface="Montserrat"/>
            </a:endParaRP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Submitting to an academic journal or press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Submitting report to organization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Submitting for conference presentations</a:t>
            </a:r>
          </a:p>
          <a:p>
            <a:pPr>
              <a:lnSpc>
                <a:spcPts val="3600"/>
              </a:lnSpc>
            </a:pPr>
            <a:endParaRPr lang="en-US" sz="2400">
              <a:solidFill>
                <a:srgbClr val="FBFBF5"/>
              </a:solidFill>
              <a:latin typeface="Montserra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628356" y="1345156"/>
            <a:ext cx="13335669" cy="1388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400"/>
              </a:lnSpc>
            </a:pPr>
            <a:r>
              <a:rPr lang="en-US" sz="10400">
                <a:solidFill>
                  <a:srgbClr val="FBFBF5"/>
                </a:solidFill>
                <a:latin typeface="League Gothic Italics"/>
              </a:rPr>
              <a:t>WRITING SOCIAL RESEARCH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686800" y="2704691"/>
            <a:ext cx="8572500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60"/>
              </a:lnSpc>
            </a:pPr>
            <a:r>
              <a:rPr lang="en-US" sz="3200">
                <a:solidFill>
                  <a:srgbClr val="FBFBF5"/>
                </a:solidFill>
                <a:latin typeface="Montserrat Semi-Bold Bold"/>
              </a:rPr>
              <a:t>Sections of the Report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79732" y="-77790"/>
            <a:ext cx="18647465" cy="1044258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312387">
            <a:off x="13771390" y="-5376907"/>
            <a:ext cx="7917249" cy="925994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2196097">
            <a:off x="-2990447" y="3200994"/>
            <a:ext cx="8877413" cy="745702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alphaModFix amt="71000"/>
          </a:blip>
          <a:srcRect/>
          <a:stretch>
            <a:fillRect/>
          </a:stretch>
        </p:blipFill>
        <p:spPr>
          <a:xfrm rot="9589193">
            <a:off x="-1147361" y="-1781257"/>
            <a:ext cx="6690374" cy="5619914"/>
          </a:xfrm>
          <a:prstGeom prst="rect">
            <a:avLst/>
          </a:prstGeom>
        </p:spPr>
      </p:pic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751875" y="1496117"/>
            <a:ext cx="7687275" cy="7294765"/>
            <a:chOff x="0" y="0"/>
            <a:chExt cx="2636520" cy="2501900"/>
          </a:xfrm>
        </p:grpSpPr>
        <p:sp>
          <p:nvSpPr>
            <p:cNvPr id="7" name="Freeform 7"/>
            <p:cNvSpPr/>
            <p:nvPr/>
          </p:nvSpPr>
          <p:spPr>
            <a:xfrm>
              <a:off x="-11430" y="-7620"/>
              <a:ext cx="2694940" cy="2532380"/>
            </a:xfrm>
            <a:custGeom>
              <a:avLst/>
              <a:gdLst/>
              <a:ahLst/>
              <a:cxnLst/>
              <a:rect l="l" t="t" r="r" b="b"/>
              <a:pathLst>
                <a:path w="2694940" h="2532380">
                  <a:moveTo>
                    <a:pt x="2463800" y="756920"/>
                  </a:moveTo>
                  <a:cubicBezTo>
                    <a:pt x="2354580" y="509270"/>
                    <a:pt x="2200910" y="260350"/>
                    <a:pt x="1951990" y="132080"/>
                  </a:cubicBezTo>
                  <a:cubicBezTo>
                    <a:pt x="1929130" y="120650"/>
                    <a:pt x="1905000" y="109220"/>
                    <a:pt x="1880870" y="100330"/>
                  </a:cubicBezTo>
                  <a:cubicBezTo>
                    <a:pt x="1762760" y="48260"/>
                    <a:pt x="1638300" y="20320"/>
                    <a:pt x="1510030" y="15240"/>
                  </a:cubicBezTo>
                  <a:cubicBezTo>
                    <a:pt x="1492250" y="12700"/>
                    <a:pt x="1473200" y="10160"/>
                    <a:pt x="1454150" y="8890"/>
                  </a:cubicBezTo>
                  <a:cubicBezTo>
                    <a:pt x="1332230" y="0"/>
                    <a:pt x="1221740" y="25400"/>
                    <a:pt x="1120140" y="72390"/>
                  </a:cubicBezTo>
                  <a:cubicBezTo>
                    <a:pt x="934720" y="129540"/>
                    <a:pt x="754380" y="220980"/>
                    <a:pt x="601980" y="334010"/>
                  </a:cubicBezTo>
                  <a:cubicBezTo>
                    <a:pt x="402590" y="483870"/>
                    <a:pt x="237490" y="676910"/>
                    <a:pt x="138430" y="908050"/>
                  </a:cubicBezTo>
                  <a:cubicBezTo>
                    <a:pt x="80010" y="1043940"/>
                    <a:pt x="46990" y="1186180"/>
                    <a:pt x="29210" y="1333500"/>
                  </a:cubicBezTo>
                  <a:cubicBezTo>
                    <a:pt x="10160" y="1485900"/>
                    <a:pt x="0" y="1645920"/>
                    <a:pt x="33020" y="1795780"/>
                  </a:cubicBezTo>
                  <a:cubicBezTo>
                    <a:pt x="91440" y="2057400"/>
                    <a:pt x="307340" y="2265680"/>
                    <a:pt x="542290" y="2378710"/>
                  </a:cubicBezTo>
                  <a:cubicBezTo>
                    <a:pt x="788670" y="2496820"/>
                    <a:pt x="1064260" y="2532380"/>
                    <a:pt x="1333500" y="2496820"/>
                  </a:cubicBezTo>
                  <a:cubicBezTo>
                    <a:pt x="1619250" y="2458720"/>
                    <a:pt x="1891030" y="2345690"/>
                    <a:pt x="2134870" y="2193290"/>
                  </a:cubicBezTo>
                  <a:cubicBezTo>
                    <a:pt x="2354580" y="2056130"/>
                    <a:pt x="2566670" y="1870710"/>
                    <a:pt x="2627630" y="1607820"/>
                  </a:cubicBezTo>
                  <a:cubicBezTo>
                    <a:pt x="2694940" y="1314450"/>
                    <a:pt x="2579370" y="1021080"/>
                    <a:pt x="2463800" y="756920"/>
                  </a:cubicBezTo>
                  <a:close/>
                </a:path>
              </a:pathLst>
            </a:custGeom>
            <a:blipFill>
              <a:blip r:embed="rId6"/>
              <a:stretch>
                <a:fillRect l="-21248" t="-19" r="-21236" b="-18"/>
              </a:stretch>
            </a:blip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7">
            <a:alphaModFix amt="60000"/>
          </a:blip>
          <a:srcRect/>
          <a:stretch>
            <a:fillRect/>
          </a:stretch>
        </p:blipFill>
        <p:spPr>
          <a:xfrm rot="8100000">
            <a:off x="-1307787" y="9270671"/>
            <a:ext cx="5027173" cy="552989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907480" y="2187064"/>
            <a:ext cx="8351820" cy="1148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880"/>
              </a:lnSpc>
            </a:pPr>
            <a:r>
              <a:rPr lang="en-US" sz="8000">
                <a:solidFill>
                  <a:srgbClr val="FBFBF5"/>
                </a:solidFill>
                <a:latin typeface="League Gothic Italics"/>
              </a:rPr>
              <a:t>SEARCHING FOR LITERATURE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56885" y="4802505"/>
            <a:ext cx="7902415" cy="309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Where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Library Web Search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Google Scholar</a:t>
            </a:r>
          </a:p>
          <a:p>
            <a:pPr>
              <a:lnSpc>
                <a:spcPts val="3359"/>
              </a:lnSpc>
            </a:pPr>
            <a:endParaRPr lang="en-US" sz="2400">
              <a:solidFill>
                <a:srgbClr val="FBFBF5"/>
              </a:solidFill>
              <a:latin typeface="Montserrat"/>
            </a:endParaRPr>
          </a:p>
          <a:p>
            <a:pPr>
              <a:lnSpc>
                <a:spcPts val="3600"/>
              </a:lnSpc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How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Use Boolean Keywords</a:t>
            </a:r>
          </a:p>
          <a:p>
            <a:pPr marL="396240" lvl="1" indent="-198120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Snowball Search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768492" y="3497704"/>
            <a:ext cx="7490808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60"/>
              </a:lnSpc>
            </a:pPr>
            <a:r>
              <a:rPr lang="en-US" sz="3200">
                <a:solidFill>
                  <a:srgbClr val="FBFBF5"/>
                </a:solidFill>
                <a:latin typeface="Montserrat Semi-Bold Bold"/>
              </a:rPr>
              <a:t>Searches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79732" y="-77790"/>
            <a:ext cx="18647465" cy="1044258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4312387">
            <a:off x="13771390" y="-5376907"/>
            <a:ext cx="7917249" cy="925994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2196097">
            <a:off x="-2990447" y="3200994"/>
            <a:ext cx="8877413" cy="745702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>
            <a:alphaModFix amt="71000"/>
          </a:blip>
          <a:srcRect/>
          <a:stretch>
            <a:fillRect/>
          </a:stretch>
        </p:blipFill>
        <p:spPr>
          <a:xfrm rot="9589193">
            <a:off x="-1147361" y="-1781257"/>
            <a:ext cx="6690374" cy="5619914"/>
          </a:xfrm>
          <a:prstGeom prst="rect">
            <a:avLst/>
          </a:prstGeom>
        </p:spPr>
      </p:pic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751875" y="1496117"/>
            <a:ext cx="7687275" cy="7294765"/>
            <a:chOff x="0" y="0"/>
            <a:chExt cx="2636520" cy="2501900"/>
          </a:xfrm>
        </p:grpSpPr>
        <p:sp>
          <p:nvSpPr>
            <p:cNvPr id="7" name="Freeform 7"/>
            <p:cNvSpPr/>
            <p:nvPr/>
          </p:nvSpPr>
          <p:spPr>
            <a:xfrm>
              <a:off x="-11430" y="-7620"/>
              <a:ext cx="2694940" cy="2532380"/>
            </a:xfrm>
            <a:custGeom>
              <a:avLst/>
              <a:gdLst/>
              <a:ahLst/>
              <a:cxnLst/>
              <a:rect l="l" t="t" r="r" b="b"/>
              <a:pathLst>
                <a:path w="2694940" h="2532380">
                  <a:moveTo>
                    <a:pt x="2463800" y="756920"/>
                  </a:moveTo>
                  <a:cubicBezTo>
                    <a:pt x="2354580" y="509270"/>
                    <a:pt x="2200910" y="260350"/>
                    <a:pt x="1951990" y="132080"/>
                  </a:cubicBezTo>
                  <a:cubicBezTo>
                    <a:pt x="1929130" y="120650"/>
                    <a:pt x="1905000" y="109220"/>
                    <a:pt x="1880870" y="100330"/>
                  </a:cubicBezTo>
                  <a:cubicBezTo>
                    <a:pt x="1762760" y="48260"/>
                    <a:pt x="1638300" y="20320"/>
                    <a:pt x="1510030" y="15240"/>
                  </a:cubicBezTo>
                  <a:cubicBezTo>
                    <a:pt x="1492250" y="12700"/>
                    <a:pt x="1473200" y="10160"/>
                    <a:pt x="1454150" y="8890"/>
                  </a:cubicBezTo>
                  <a:cubicBezTo>
                    <a:pt x="1332230" y="0"/>
                    <a:pt x="1221740" y="25400"/>
                    <a:pt x="1120140" y="72390"/>
                  </a:cubicBezTo>
                  <a:cubicBezTo>
                    <a:pt x="934720" y="129540"/>
                    <a:pt x="754380" y="220980"/>
                    <a:pt x="601980" y="334010"/>
                  </a:cubicBezTo>
                  <a:cubicBezTo>
                    <a:pt x="402590" y="483870"/>
                    <a:pt x="237490" y="676910"/>
                    <a:pt x="138430" y="908050"/>
                  </a:cubicBezTo>
                  <a:cubicBezTo>
                    <a:pt x="80010" y="1043940"/>
                    <a:pt x="46990" y="1186180"/>
                    <a:pt x="29210" y="1333500"/>
                  </a:cubicBezTo>
                  <a:cubicBezTo>
                    <a:pt x="10160" y="1485900"/>
                    <a:pt x="0" y="1645920"/>
                    <a:pt x="33020" y="1795780"/>
                  </a:cubicBezTo>
                  <a:cubicBezTo>
                    <a:pt x="91440" y="2057400"/>
                    <a:pt x="307340" y="2265680"/>
                    <a:pt x="542290" y="2378710"/>
                  </a:cubicBezTo>
                  <a:cubicBezTo>
                    <a:pt x="788670" y="2496820"/>
                    <a:pt x="1064260" y="2532380"/>
                    <a:pt x="1333500" y="2496820"/>
                  </a:cubicBezTo>
                  <a:cubicBezTo>
                    <a:pt x="1619250" y="2458720"/>
                    <a:pt x="1891030" y="2345690"/>
                    <a:pt x="2134870" y="2193290"/>
                  </a:cubicBezTo>
                  <a:cubicBezTo>
                    <a:pt x="2354580" y="2056130"/>
                    <a:pt x="2566670" y="1870710"/>
                    <a:pt x="2627630" y="1607820"/>
                  </a:cubicBezTo>
                  <a:cubicBezTo>
                    <a:pt x="2694940" y="1314450"/>
                    <a:pt x="2579370" y="1021080"/>
                    <a:pt x="2463800" y="756920"/>
                  </a:cubicBezTo>
                  <a:close/>
                </a:path>
              </a:pathLst>
            </a:custGeom>
            <a:blipFill>
              <a:blip r:embed="rId6"/>
              <a:stretch>
                <a:fillRect l="-21248" t="-19" r="-21236" b="-18"/>
              </a:stretch>
            </a:blip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7">
            <a:alphaModFix amt="60000"/>
          </a:blip>
          <a:srcRect/>
          <a:stretch>
            <a:fillRect/>
          </a:stretch>
        </p:blipFill>
        <p:spPr>
          <a:xfrm rot="8100000">
            <a:off x="-1307787" y="9270671"/>
            <a:ext cx="5027173" cy="552989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907480" y="2187064"/>
            <a:ext cx="8351820" cy="1148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880"/>
              </a:lnSpc>
            </a:pPr>
            <a:r>
              <a:rPr lang="en-US" sz="8000">
                <a:solidFill>
                  <a:srgbClr val="FBFBF5"/>
                </a:solidFill>
                <a:latin typeface="League Gothic Italics"/>
              </a:rPr>
              <a:t>SEARCHING FOR LITERATURE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56885" y="5259705"/>
            <a:ext cx="7902415" cy="2185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criminal behavior among female college students.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“crime” AND “female” AND “college students”</a:t>
            </a:r>
          </a:p>
          <a:p>
            <a:pPr>
              <a:lnSpc>
                <a:spcPts val="3359"/>
              </a:lnSpc>
            </a:pPr>
            <a:endParaRPr lang="en-US" sz="2400">
              <a:solidFill>
                <a:srgbClr val="FBFBF5"/>
              </a:solidFill>
              <a:latin typeface="Montserrat"/>
            </a:endParaRP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FBFBF5"/>
                </a:solidFill>
                <a:latin typeface="Montserrat"/>
              </a:rPr>
              <a:t>cohabitation among gay and lesbian couples.</a:t>
            </a:r>
          </a:p>
          <a:p>
            <a:pPr marL="396240" lvl="1" indent="-198120">
              <a:lnSpc>
                <a:spcPts val="3600"/>
              </a:lnSpc>
              <a:buFont typeface="Arial"/>
              <a:buChar char="•"/>
            </a:pPr>
            <a:r>
              <a:rPr lang="en-US" sz="2400" u="none">
                <a:solidFill>
                  <a:srgbClr val="FBFBF5"/>
                </a:solidFill>
                <a:latin typeface="Montserrat"/>
              </a:rPr>
              <a:t>“gay” OR “lesbian” AND “cohabit*”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768492" y="3497704"/>
            <a:ext cx="7490808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60"/>
              </a:lnSpc>
            </a:pPr>
            <a:r>
              <a:rPr lang="en-US" sz="3200">
                <a:solidFill>
                  <a:srgbClr val="FBFBF5"/>
                </a:solidFill>
                <a:latin typeface="Montserrat Semi-Bold Bold"/>
              </a:rPr>
              <a:t>Keywords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79732" y="-77790"/>
            <a:ext cx="18647465" cy="1044258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3112512">
            <a:off x="12284546" y="4650421"/>
            <a:ext cx="10521008" cy="883764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71000"/>
          </a:blip>
          <a:srcRect/>
          <a:stretch>
            <a:fillRect/>
          </a:stretch>
        </p:blipFill>
        <p:spPr>
          <a:xfrm rot="-7720255">
            <a:off x="13732995" y="-1400042"/>
            <a:ext cx="7321076" cy="6149704"/>
          </a:xfrm>
          <a:prstGeom prst="rect">
            <a:avLst/>
          </a:prstGeom>
        </p:spPr>
      </p:pic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219725" y="1496117"/>
            <a:ext cx="7687275" cy="7294765"/>
            <a:chOff x="0" y="0"/>
            <a:chExt cx="2636520" cy="2501900"/>
          </a:xfrm>
        </p:grpSpPr>
        <p:sp>
          <p:nvSpPr>
            <p:cNvPr id="6" name="Freeform 6"/>
            <p:cNvSpPr/>
            <p:nvPr/>
          </p:nvSpPr>
          <p:spPr>
            <a:xfrm>
              <a:off x="-11430" y="-7620"/>
              <a:ext cx="2694940" cy="2532380"/>
            </a:xfrm>
            <a:custGeom>
              <a:avLst/>
              <a:gdLst/>
              <a:ahLst/>
              <a:cxnLst/>
              <a:rect l="l" t="t" r="r" b="b"/>
              <a:pathLst>
                <a:path w="2694940" h="2532380">
                  <a:moveTo>
                    <a:pt x="2463800" y="756920"/>
                  </a:moveTo>
                  <a:cubicBezTo>
                    <a:pt x="2354580" y="509270"/>
                    <a:pt x="2200910" y="260350"/>
                    <a:pt x="1951990" y="132080"/>
                  </a:cubicBezTo>
                  <a:cubicBezTo>
                    <a:pt x="1929130" y="120650"/>
                    <a:pt x="1905000" y="109220"/>
                    <a:pt x="1880870" y="100330"/>
                  </a:cubicBezTo>
                  <a:cubicBezTo>
                    <a:pt x="1762760" y="48260"/>
                    <a:pt x="1638300" y="20320"/>
                    <a:pt x="1510030" y="15240"/>
                  </a:cubicBezTo>
                  <a:cubicBezTo>
                    <a:pt x="1492250" y="12700"/>
                    <a:pt x="1473200" y="10160"/>
                    <a:pt x="1454150" y="8890"/>
                  </a:cubicBezTo>
                  <a:cubicBezTo>
                    <a:pt x="1332230" y="0"/>
                    <a:pt x="1221740" y="25400"/>
                    <a:pt x="1120140" y="72390"/>
                  </a:cubicBezTo>
                  <a:cubicBezTo>
                    <a:pt x="934720" y="129540"/>
                    <a:pt x="754380" y="220980"/>
                    <a:pt x="601980" y="334010"/>
                  </a:cubicBezTo>
                  <a:cubicBezTo>
                    <a:pt x="402590" y="483870"/>
                    <a:pt x="237490" y="676910"/>
                    <a:pt x="138430" y="908050"/>
                  </a:cubicBezTo>
                  <a:cubicBezTo>
                    <a:pt x="80010" y="1043940"/>
                    <a:pt x="46990" y="1186180"/>
                    <a:pt x="29210" y="1333500"/>
                  </a:cubicBezTo>
                  <a:cubicBezTo>
                    <a:pt x="10160" y="1485900"/>
                    <a:pt x="0" y="1645920"/>
                    <a:pt x="33020" y="1795780"/>
                  </a:cubicBezTo>
                  <a:cubicBezTo>
                    <a:pt x="91440" y="2057400"/>
                    <a:pt x="307340" y="2265680"/>
                    <a:pt x="542290" y="2378710"/>
                  </a:cubicBezTo>
                  <a:cubicBezTo>
                    <a:pt x="788670" y="2496820"/>
                    <a:pt x="1064260" y="2532380"/>
                    <a:pt x="1333500" y="2496820"/>
                  </a:cubicBezTo>
                  <a:cubicBezTo>
                    <a:pt x="1619250" y="2458720"/>
                    <a:pt x="1891030" y="2345690"/>
                    <a:pt x="2134870" y="2193290"/>
                  </a:cubicBezTo>
                  <a:cubicBezTo>
                    <a:pt x="2354580" y="2056130"/>
                    <a:pt x="2566670" y="1870710"/>
                    <a:pt x="2627630" y="1607820"/>
                  </a:cubicBezTo>
                  <a:cubicBezTo>
                    <a:pt x="2694940" y="1314450"/>
                    <a:pt x="2579370" y="1021080"/>
                    <a:pt x="2463800" y="756920"/>
                  </a:cubicBezTo>
                  <a:close/>
                </a:path>
              </a:pathLst>
            </a:custGeom>
            <a:blipFill>
              <a:blip r:embed="rId5"/>
              <a:stretch>
                <a:fillRect l="-21248" t="-19" r="-21236" b="-18"/>
              </a:stretch>
            </a:blip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alphaModFix amt="60000"/>
          </a:blip>
          <a:srcRect/>
          <a:stretch>
            <a:fillRect/>
          </a:stretch>
        </p:blipFill>
        <p:spPr>
          <a:xfrm rot="8100000">
            <a:off x="15375246" y="752205"/>
            <a:ext cx="5027173" cy="552989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1028700" y="3152080"/>
            <a:ext cx="8572500" cy="4899279"/>
            <a:chOff x="0" y="0"/>
            <a:chExt cx="11430000" cy="6532373"/>
          </a:xfrm>
        </p:grpSpPr>
        <p:sp>
          <p:nvSpPr>
            <p:cNvPr id="9" name="TextBox 9"/>
            <p:cNvSpPr txBox="1"/>
            <p:nvPr/>
          </p:nvSpPr>
          <p:spPr>
            <a:xfrm>
              <a:off x="0" y="219075"/>
              <a:ext cx="11430000" cy="1406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8000">
                  <a:solidFill>
                    <a:srgbClr val="FBFBF5"/>
                  </a:solidFill>
                  <a:latin typeface="League Gothic Italics"/>
                </a:rPr>
                <a:t>READING THE LITERATURE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539618"/>
              <a:ext cx="11430000" cy="29927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96240" lvl="1" indent="-198120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BFBF5"/>
                  </a:solidFill>
                  <a:latin typeface="Montserrat"/>
                </a:rPr>
                <a:t>Read the Abstract – A summary of a research article</a:t>
              </a:r>
            </a:p>
            <a:p>
              <a:pPr marL="396240" lvl="1" indent="-198120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BFBF5"/>
                  </a:solidFill>
                  <a:latin typeface="Montserrat"/>
                </a:rPr>
                <a:t>Read the Introduction and Conclusion/Discussion</a:t>
              </a:r>
            </a:p>
            <a:p>
              <a:pPr marL="396240" lvl="1" indent="-198120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BFBF5"/>
                  </a:solidFill>
                  <a:latin typeface="Montserrat"/>
                </a:rPr>
                <a:t>Skim the article, noting section headings and tables and graphs</a:t>
              </a:r>
            </a:p>
            <a:p>
              <a:pPr marL="396240" lvl="1" indent="-198120">
                <a:lnSpc>
                  <a:spcPts val="3600"/>
                </a:lnSpc>
                <a:buFont typeface="Arial"/>
                <a:buChar char="•"/>
              </a:pPr>
              <a:r>
                <a:rPr lang="en-US" sz="2400">
                  <a:solidFill>
                    <a:srgbClr val="FBFBF5"/>
                  </a:solidFill>
                  <a:latin typeface="Montserrat"/>
                </a:rPr>
                <a:t>Read the article in its entirety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061761"/>
              <a:ext cx="11430000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60"/>
                </a:lnSpc>
              </a:pPr>
              <a:r>
                <a:rPr lang="en-US" sz="3200">
                  <a:solidFill>
                    <a:srgbClr val="FBFBF5"/>
                  </a:solidFill>
                  <a:latin typeface="Montserrat Semi-Bold Bold"/>
                </a:rPr>
                <a:t>Academic Journal Articles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79732" y="-77790"/>
            <a:ext cx="18647465" cy="1044258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3112512">
            <a:off x="12284546" y="4650421"/>
            <a:ext cx="10521008" cy="883764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71000"/>
          </a:blip>
          <a:srcRect/>
          <a:stretch>
            <a:fillRect/>
          </a:stretch>
        </p:blipFill>
        <p:spPr>
          <a:xfrm rot="-7720255">
            <a:off x="13732995" y="-1400042"/>
            <a:ext cx="7321076" cy="6149704"/>
          </a:xfrm>
          <a:prstGeom prst="rect">
            <a:avLst/>
          </a:prstGeom>
        </p:spPr>
      </p:pic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219725" y="1496117"/>
            <a:ext cx="7687275" cy="7294765"/>
            <a:chOff x="0" y="0"/>
            <a:chExt cx="2636520" cy="2501900"/>
          </a:xfrm>
        </p:grpSpPr>
        <p:sp>
          <p:nvSpPr>
            <p:cNvPr id="6" name="Freeform 6"/>
            <p:cNvSpPr/>
            <p:nvPr/>
          </p:nvSpPr>
          <p:spPr>
            <a:xfrm>
              <a:off x="-11430" y="-7620"/>
              <a:ext cx="2694940" cy="2532380"/>
            </a:xfrm>
            <a:custGeom>
              <a:avLst/>
              <a:gdLst/>
              <a:ahLst/>
              <a:cxnLst/>
              <a:rect l="l" t="t" r="r" b="b"/>
              <a:pathLst>
                <a:path w="2694940" h="2532380">
                  <a:moveTo>
                    <a:pt x="2463800" y="756920"/>
                  </a:moveTo>
                  <a:cubicBezTo>
                    <a:pt x="2354580" y="509270"/>
                    <a:pt x="2200910" y="260350"/>
                    <a:pt x="1951990" y="132080"/>
                  </a:cubicBezTo>
                  <a:cubicBezTo>
                    <a:pt x="1929130" y="120650"/>
                    <a:pt x="1905000" y="109220"/>
                    <a:pt x="1880870" y="100330"/>
                  </a:cubicBezTo>
                  <a:cubicBezTo>
                    <a:pt x="1762760" y="48260"/>
                    <a:pt x="1638300" y="20320"/>
                    <a:pt x="1510030" y="15240"/>
                  </a:cubicBezTo>
                  <a:cubicBezTo>
                    <a:pt x="1492250" y="12700"/>
                    <a:pt x="1473200" y="10160"/>
                    <a:pt x="1454150" y="8890"/>
                  </a:cubicBezTo>
                  <a:cubicBezTo>
                    <a:pt x="1332230" y="0"/>
                    <a:pt x="1221740" y="25400"/>
                    <a:pt x="1120140" y="72390"/>
                  </a:cubicBezTo>
                  <a:cubicBezTo>
                    <a:pt x="934720" y="129540"/>
                    <a:pt x="754380" y="220980"/>
                    <a:pt x="601980" y="334010"/>
                  </a:cubicBezTo>
                  <a:cubicBezTo>
                    <a:pt x="402590" y="483870"/>
                    <a:pt x="237490" y="676910"/>
                    <a:pt x="138430" y="908050"/>
                  </a:cubicBezTo>
                  <a:cubicBezTo>
                    <a:pt x="80010" y="1043940"/>
                    <a:pt x="46990" y="1186180"/>
                    <a:pt x="29210" y="1333500"/>
                  </a:cubicBezTo>
                  <a:cubicBezTo>
                    <a:pt x="10160" y="1485900"/>
                    <a:pt x="0" y="1645920"/>
                    <a:pt x="33020" y="1795780"/>
                  </a:cubicBezTo>
                  <a:cubicBezTo>
                    <a:pt x="91440" y="2057400"/>
                    <a:pt x="307340" y="2265680"/>
                    <a:pt x="542290" y="2378710"/>
                  </a:cubicBezTo>
                  <a:cubicBezTo>
                    <a:pt x="788670" y="2496820"/>
                    <a:pt x="1064260" y="2532380"/>
                    <a:pt x="1333500" y="2496820"/>
                  </a:cubicBezTo>
                  <a:cubicBezTo>
                    <a:pt x="1619250" y="2458720"/>
                    <a:pt x="1891030" y="2345690"/>
                    <a:pt x="2134870" y="2193290"/>
                  </a:cubicBezTo>
                  <a:cubicBezTo>
                    <a:pt x="2354580" y="2056130"/>
                    <a:pt x="2566670" y="1870710"/>
                    <a:pt x="2627630" y="1607820"/>
                  </a:cubicBezTo>
                  <a:cubicBezTo>
                    <a:pt x="2694940" y="1314450"/>
                    <a:pt x="2579370" y="1021080"/>
                    <a:pt x="2463800" y="756920"/>
                  </a:cubicBezTo>
                  <a:close/>
                </a:path>
              </a:pathLst>
            </a:custGeom>
            <a:blipFill>
              <a:blip r:embed="rId5"/>
              <a:stretch>
                <a:fillRect l="-21248" t="-19" r="-21236" b="-18"/>
              </a:stretch>
            </a:blip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alphaModFix amt="60000"/>
          </a:blip>
          <a:srcRect/>
          <a:stretch>
            <a:fillRect/>
          </a:stretch>
        </p:blipFill>
        <p:spPr>
          <a:xfrm rot="8100000">
            <a:off x="15375246" y="752205"/>
            <a:ext cx="5027173" cy="552989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1028700" y="3441640"/>
            <a:ext cx="8572500" cy="4320159"/>
            <a:chOff x="0" y="0"/>
            <a:chExt cx="11430000" cy="5760213"/>
          </a:xfrm>
        </p:grpSpPr>
        <p:sp>
          <p:nvSpPr>
            <p:cNvPr id="9" name="TextBox 9"/>
            <p:cNvSpPr txBox="1"/>
            <p:nvPr/>
          </p:nvSpPr>
          <p:spPr>
            <a:xfrm>
              <a:off x="0" y="219075"/>
              <a:ext cx="11430000" cy="1406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8000">
                  <a:solidFill>
                    <a:srgbClr val="FBFBF5"/>
                  </a:solidFill>
                  <a:latin typeface="League Gothic Italics"/>
                </a:rPr>
                <a:t>READING THE LITERATURE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568193"/>
              <a:ext cx="11430000" cy="2192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96240" lvl="1" indent="-19812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BFBF5"/>
                  </a:solidFill>
                  <a:latin typeface="Montserrat"/>
                </a:rPr>
                <a:t>Read the preface or introduction</a:t>
              </a:r>
            </a:p>
            <a:p>
              <a:pPr marL="396240" lvl="1" indent="-19812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BFBF5"/>
                  </a:solidFill>
                  <a:latin typeface="Montserrat"/>
                </a:rPr>
                <a:t>Read conclusion</a:t>
              </a:r>
            </a:p>
            <a:p>
              <a:pPr marL="396240" lvl="1" indent="-19812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BFBF5"/>
                  </a:solidFill>
                  <a:latin typeface="Montserrat"/>
                </a:rPr>
                <a:t>Read introduction/conclusions for relevant chapters</a:t>
              </a:r>
            </a:p>
            <a:p>
              <a:pPr marL="396240" lvl="1" indent="-198120">
                <a:lnSpc>
                  <a:spcPts val="3359"/>
                </a:lnSpc>
                <a:buFont typeface="Arial"/>
                <a:buChar char="•"/>
              </a:pPr>
              <a:r>
                <a:rPr lang="en-US" sz="2400">
                  <a:solidFill>
                    <a:srgbClr val="FBFBF5"/>
                  </a:solidFill>
                  <a:latin typeface="Montserrat"/>
                </a:rPr>
                <a:t>Read the book in its entirety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061761"/>
              <a:ext cx="11430000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60"/>
                </a:lnSpc>
              </a:pPr>
              <a:r>
                <a:rPr lang="en-US" sz="3200">
                  <a:solidFill>
                    <a:srgbClr val="FBFBF5"/>
                  </a:solidFill>
                  <a:latin typeface="Montserrat Semi-Bold Bold"/>
                </a:rPr>
                <a:t>Academic Books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79732" y="-77790"/>
            <a:ext cx="18647465" cy="1044258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3112512">
            <a:off x="12284546" y="4650421"/>
            <a:ext cx="10521008" cy="883764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71000"/>
          </a:blip>
          <a:srcRect/>
          <a:stretch>
            <a:fillRect/>
          </a:stretch>
        </p:blipFill>
        <p:spPr>
          <a:xfrm rot="-7720255">
            <a:off x="13732995" y="-1400042"/>
            <a:ext cx="7321076" cy="6149704"/>
          </a:xfrm>
          <a:prstGeom prst="rect">
            <a:avLst/>
          </a:prstGeom>
        </p:spPr>
      </p:pic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219725" y="1496117"/>
            <a:ext cx="7687275" cy="7294765"/>
            <a:chOff x="0" y="0"/>
            <a:chExt cx="2636520" cy="2501900"/>
          </a:xfrm>
        </p:grpSpPr>
        <p:sp>
          <p:nvSpPr>
            <p:cNvPr id="6" name="Freeform 6"/>
            <p:cNvSpPr/>
            <p:nvPr/>
          </p:nvSpPr>
          <p:spPr>
            <a:xfrm>
              <a:off x="-11430" y="-7620"/>
              <a:ext cx="2694940" cy="2532380"/>
            </a:xfrm>
            <a:custGeom>
              <a:avLst/>
              <a:gdLst/>
              <a:ahLst/>
              <a:cxnLst/>
              <a:rect l="l" t="t" r="r" b="b"/>
              <a:pathLst>
                <a:path w="2694940" h="2532380">
                  <a:moveTo>
                    <a:pt x="2463800" y="756920"/>
                  </a:moveTo>
                  <a:cubicBezTo>
                    <a:pt x="2354580" y="509270"/>
                    <a:pt x="2200910" y="260350"/>
                    <a:pt x="1951990" y="132080"/>
                  </a:cubicBezTo>
                  <a:cubicBezTo>
                    <a:pt x="1929130" y="120650"/>
                    <a:pt x="1905000" y="109220"/>
                    <a:pt x="1880870" y="100330"/>
                  </a:cubicBezTo>
                  <a:cubicBezTo>
                    <a:pt x="1762760" y="48260"/>
                    <a:pt x="1638300" y="20320"/>
                    <a:pt x="1510030" y="15240"/>
                  </a:cubicBezTo>
                  <a:cubicBezTo>
                    <a:pt x="1492250" y="12700"/>
                    <a:pt x="1473200" y="10160"/>
                    <a:pt x="1454150" y="8890"/>
                  </a:cubicBezTo>
                  <a:cubicBezTo>
                    <a:pt x="1332230" y="0"/>
                    <a:pt x="1221740" y="25400"/>
                    <a:pt x="1120140" y="72390"/>
                  </a:cubicBezTo>
                  <a:cubicBezTo>
                    <a:pt x="934720" y="129540"/>
                    <a:pt x="754380" y="220980"/>
                    <a:pt x="601980" y="334010"/>
                  </a:cubicBezTo>
                  <a:cubicBezTo>
                    <a:pt x="402590" y="483870"/>
                    <a:pt x="237490" y="676910"/>
                    <a:pt x="138430" y="908050"/>
                  </a:cubicBezTo>
                  <a:cubicBezTo>
                    <a:pt x="80010" y="1043940"/>
                    <a:pt x="46990" y="1186180"/>
                    <a:pt x="29210" y="1333500"/>
                  </a:cubicBezTo>
                  <a:cubicBezTo>
                    <a:pt x="10160" y="1485900"/>
                    <a:pt x="0" y="1645920"/>
                    <a:pt x="33020" y="1795780"/>
                  </a:cubicBezTo>
                  <a:cubicBezTo>
                    <a:pt x="91440" y="2057400"/>
                    <a:pt x="307340" y="2265680"/>
                    <a:pt x="542290" y="2378710"/>
                  </a:cubicBezTo>
                  <a:cubicBezTo>
                    <a:pt x="788670" y="2496820"/>
                    <a:pt x="1064260" y="2532380"/>
                    <a:pt x="1333500" y="2496820"/>
                  </a:cubicBezTo>
                  <a:cubicBezTo>
                    <a:pt x="1619250" y="2458720"/>
                    <a:pt x="1891030" y="2345690"/>
                    <a:pt x="2134870" y="2193290"/>
                  </a:cubicBezTo>
                  <a:cubicBezTo>
                    <a:pt x="2354580" y="2056130"/>
                    <a:pt x="2566670" y="1870710"/>
                    <a:pt x="2627630" y="1607820"/>
                  </a:cubicBezTo>
                  <a:cubicBezTo>
                    <a:pt x="2694940" y="1314450"/>
                    <a:pt x="2579370" y="1021080"/>
                    <a:pt x="2463800" y="756920"/>
                  </a:cubicBezTo>
                  <a:close/>
                </a:path>
              </a:pathLst>
            </a:custGeom>
            <a:blipFill>
              <a:blip r:embed="rId5"/>
              <a:stretch>
                <a:fillRect l="-21248" t="-19" r="-21236" b="-18"/>
              </a:stretch>
            </a:blip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alphaModFix amt="60000"/>
          </a:blip>
          <a:srcRect/>
          <a:stretch>
            <a:fillRect/>
          </a:stretch>
        </p:blipFill>
        <p:spPr>
          <a:xfrm rot="8100000">
            <a:off x="15375246" y="752205"/>
            <a:ext cx="5027173" cy="552989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1028700" y="3022540"/>
            <a:ext cx="8572500" cy="5158359"/>
            <a:chOff x="0" y="0"/>
            <a:chExt cx="11430000" cy="6877813"/>
          </a:xfrm>
        </p:grpSpPr>
        <p:sp>
          <p:nvSpPr>
            <p:cNvPr id="9" name="TextBox 9"/>
            <p:cNvSpPr txBox="1"/>
            <p:nvPr/>
          </p:nvSpPr>
          <p:spPr>
            <a:xfrm>
              <a:off x="0" y="219075"/>
              <a:ext cx="11430000" cy="1406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8000">
                  <a:solidFill>
                    <a:srgbClr val="FBFBF5"/>
                  </a:solidFill>
                  <a:latin typeface="League Gothic Italics"/>
                </a:rPr>
                <a:t>READING THE LITERATURE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3568193"/>
              <a:ext cx="11430000" cy="33096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FBFBF5"/>
                  </a:solidFill>
                  <a:latin typeface="Montserrat"/>
                </a:rPr>
                <a:t>Theoretical Orientations</a:t>
              </a:r>
            </a:p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FBFBF5"/>
                  </a:solidFill>
                  <a:latin typeface="Montserrat"/>
                </a:rPr>
                <a:t>Study Design:</a:t>
              </a:r>
            </a:p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FBFBF5"/>
                  </a:solidFill>
                  <a:latin typeface="Montserrat"/>
                </a:rPr>
                <a:t>Measurement</a:t>
              </a:r>
            </a:p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FBFBF5"/>
                  </a:solidFill>
                  <a:latin typeface="Montserrat"/>
                </a:rPr>
                <a:t>Research Questions</a:t>
              </a:r>
            </a:p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FBFBF5"/>
                  </a:solidFill>
                  <a:latin typeface="Montserrat"/>
                </a:rPr>
                <a:t>Sampling</a:t>
              </a:r>
            </a:p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FBFBF5"/>
                  </a:solidFill>
                  <a:latin typeface="Montserrat"/>
                </a:rPr>
                <a:t>Methods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061761"/>
              <a:ext cx="11430000" cy="67288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60"/>
                </a:lnSpc>
              </a:pPr>
              <a:r>
                <a:rPr lang="en-US" sz="3200" dirty="0">
                  <a:solidFill>
                    <a:srgbClr val="FBFBF5"/>
                  </a:solidFill>
                  <a:latin typeface="Montserrat Semi-Bold Bold"/>
                </a:rPr>
                <a:t>Evaluating Research Literature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79732" y="-77790"/>
            <a:ext cx="18647465" cy="1044258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3112512">
            <a:off x="12284546" y="4650421"/>
            <a:ext cx="10521008" cy="883764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71000"/>
          </a:blip>
          <a:srcRect/>
          <a:stretch>
            <a:fillRect/>
          </a:stretch>
        </p:blipFill>
        <p:spPr>
          <a:xfrm rot="-7720255">
            <a:off x="13732995" y="-1400042"/>
            <a:ext cx="7321076" cy="6149704"/>
          </a:xfrm>
          <a:prstGeom prst="rect">
            <a:avLst/>
          </a:prstGeom>
        </p:spPr>
      </p:pic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219725" y="1496117"/>
            <a:ext cx="7687275" cy="7294765"/>
            <a:chOff x="0" y="0"/>
            <a:chExt cx="2636520" cy="2501900"/>
          </a:xfrm>
        </p:grpSpPr>
        <p:sp>
          <p:nvSpPr>
            <p:cNvPr id="6" name="Freeform 6"/>
            <p:cNvSpPr/>
            <p:nvPr/>
          </p:nvSpPr>
          <p:spPr>
            <a:xfrm>
              <a:off x="-11430" y="-7620"/>
              <a:ext cx="2694940" cy="2532380"/>
            </a:xfrm>
            <a:custGeom>
              <a:avLst/>
              <a:gdLst/>
              <a:ahLst/>
              <a:cxnLst/>
              <a:rect l="l" t="t" r="r" b="b"/>
              <a:pathLst>
                <a:path w="2694940" h="2532380">
                  <a:moveTo>
                    <a:pt x="2463800" y="756920"/>
                  </a:moveTo>
                  <a:cubicBezTo>
                    <a:pt x="2354580" y="509270"/>
                    <a:pt x="2200910" y="260350"/>
                    <a:pt x="1951990" y="132080"/>
                  </a:cubicBezTo>
                  <a:cubicBezTo>
                    <a:pt x="1929130" y="120650"/>
                    <a:pt x="1905000" y="109220"/>
                    <a:pt x="1880870" y="100330"/>
                  </a:cubicBezTo>
                  <a:cubicBezTo>
                    <a:pt x="1762760" y="48260"/>
                    <a:pt x="1638300" y="20320"/>
                    <a:pt x="1510030" y="15240"/>
                  </a:cubicBezTo>
                  <a:cubicBezTo>
                    <a:pt x="1492250" y="12700"/>
                    <a:pt x="1473200" y="10160"/>
                    <a:pt x="1454150" y="8890"/>
                  </a:cubicBezTo>
                  <a:cubicBezTo>
                    <a:pt x="1332230" y="0"/>
                    <a:pt x="1221740" y="25400"/>
                    <a:pt x="1120140" y="72390"/>
                  </a:cubicBezTo>
                  <a:cubicBezTo>
                    <a:pt x="934720" y="129540"/>
                    <a:pt x="754380" y="220980"/>
                    <a:pt x="601980" y="334010"/>
                  </a:cubicBezTo>
                  <a:cubicBezTo>
                    <a:pt x="402590" y="483870"/>
                    <a:pt x="237490" y="676910"/>
                    <a:pt x="138430" y="908050"/>
                  </a:cubicBezTo>
                  <a:cubicBezTo>
                    <a:pt x="80010" y="1043940"/>
                    <a:pt x="46990" y="1186180"/>
                    <a:pt x="29210" y="1333500"/>
                  </a:cubicBezTo>
                  <a:cubicBezTo>
                    <a:pt x="10160" y="1485900"/>
                    <a:pt x="0" y="1645920"/>
                    <a:pt x="33020" y="1795780"/>
                  </a:cubicBezTo>
                  <a:cubicBezTo>
                    <a:pt x="91440" y="2057400"/>
                    <a:pt x="307340" y="2265680"/>
                    <a:pt x="542290" y="2378710"/>
                  </a:cubicBezTo>
                  <a:cubicBezTo>
                    <a:pt x="788670" y="2496820"/>
                    <a:pt x="1064260" y="2532380"/>
                    <a:pt x="1333500" y="2496820"/>
                  </a:cubicBezTo>
                  <a:cubicBezTo>
                    <a:pt x="1619250" y="2458720"/>
                    <a:pt x="1891030" y="2345690"/>
                    <a:pt x="2134870" y="2193290"/>
                  </a:cubicBezTo>
                  <a:cubicBezTo>
                    <a:pt x="2354580" y="2056130"/>
                    <a:pt x="2566670" y="1870710"/>
                    <a:pt x="2627630" y="1607820"/>
                  </a:cubicBezTo>
                  <a:cubicBezTo>
                    <a:pt x="2694940" y="1314450"/>
                    <a:pt x="2579370" y="1021080"/>
                    <a:pt x="2463800" y="756920"/>
                  </a:cubicBezTo>
                  <a:close/>
                </a:path>
              </a:pathLst>
            </a:custGeom>
            <a:blipFill>
              <a:blip r:embed="rId5"/>
              <a:stretch>
                <a:fillRect l="-15839" t="-19" r="-26377" b="-18"/>
              </a:stretch>
            </a:blip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alphaModFix amt="60000"/>
          </a:blip>
          <a:srcRect/>
          <a:stretch>
            <a:fillRect/>
          </a:stretch>
        </p:blipFill>
        <p:spPr>
          <a:xfrm rot="8100000">
            <a:off x="15375246" y="752205"/>
            <a:ext cx="5027173" cy="552989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3668335"/>
            <a:ext cx="85725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8000">
                <a:solidFill>
                  <a:srgbClr val="FBFBF5"/>
                </a:solidFill>
                <a:latin typeface="League Gothic Italics"/>
              </a:rPr>
              <a:t>USING THE INTERNET WISELY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742306"/>
            <a:ext cx="8572500" cy="3177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50"/>
              </a:lnSpc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Sources:</a:t>
            </a:r>
          </a:p>
          <a:p>
            <a:pPr marL="346710" lvl="1" indent="-17335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Google (Scholar)</a:t>
            </a:r>
          </a:p>
          <a:p>
            <a:pPr marL="346710" lvl="1" indent="-17335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Library</a:t>
            </a:r>
          </a:p>
          <a:p>
            <a:pPr>
              <a:lnSpc>
                <a:spcPts val="3150"/>
              </a:lnSpc>
            </a:pPr>
            <a:endParaRPr lang="en-US" sz="2100" dirty="0">
              <a:solidFill>
                <a:srgbClr val="FBFBF5"/>
              </a:solidFill>
              <a:latin typeface="Montserrat"/>
            </a:endParaRPr>
          </a:p>
          <a:p>
            <a:pPr>
              <a:lnSpc>
                <a:spcPts val="3150"/>
              </a:lnSpc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Data/Examples:</a:t>
            </a:r>
          </a:p>
          <a:p>
            <a:pPr marL="346710" lvl="1" indent="-17335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Nationally-recognized Newspapers (LAT, NYT, CT, WP, WSJ)</a:t>
            </a:r>
          </a:p>
          <a:p>
            <a:pPr marL="346710" lvl="1" indent="-17335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Government/Bureaucratic (.gov, Census, CDC, World Bank, CIA, HMD)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4988437"/>
            <a:ext cx="8572500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>
                <a:solidFill>
                  <a:srgbClr val="FBFBF5"/>
                </a:solidFill>
                <a:latin typeface="Montserrat Semi-Bold Bold"/>
              </a:rPr>
              <a:t>Use reliable, high-quality sources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179732" y="-77790"/>
            <a:ext cx="18647465" cy="1044258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3112512">
            <a:off x="12284546" y="4650421"/>
            <a:ext cx="10521008" cy="883764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71000"/>
          </a:blip>
          <a:srcRect/>
          <a:stretch>
            <a:fillRect/>
          </a:stretch>
        </p:blipFill>
        <p:spPr>
          <a:xfrm rot="-7720255">
            <a:off x="13732995" y="-1400042"/>
            <a:ext cx="7321076" cy="6149704"/>
          </a:xfrm>
          <a:prstGeom prst="rect">
            <a:avLst/>
          </a:prstGeom>
        </p:spPr>
      </p:pic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219725" y="1496117"/>
            <a:ext cx="7687275" cy="7294765"/>
            <a:chOff x="0" y="0"/>
            <a:chExt cx="2636520" cy="2501900"/>
          </a:xfrm>
        </p:grpSpPr>
        <p:sp>
          <p:nvSpPr>
            <p:cNvPr id="6" name="Freeform 6"/>
            <p:cNvSpPr/>
            <p:nvPr/>
          </p:nvSpPr>
          <p:spPr>
            <a:xfrm>
              <a:off x="-11430" y="-7620"/>
              <a:ext cx="2694940" cy="2532380"/>
            </a:xfrm>
            <a:custGeom>
              <a:avLst/>
              <a:gdLst/>
              <a:ahLst/>
              <a:cxnLst/>
              <a:rect l="l" t="t" r="r" b="b"/>
              <a:pathLst>
                <a:path w="2694940" h="2532380">
                  <a:moveTo>
                    <a:pt x="2463800" y="756920"/>
                  </a:moveTo>
                  <a:cubicBezTo>
                    <a:pt x="2354580" y="509270"/>
                    <a:pt x="2200910" y="260350"/>
                    <a:pt x="1951990" y="132080"/>
                  </a:cubicBezTo>
                  <a:cubicBezTo>
                    <a:pt x="1929130" y="120650"/>
                    <a:pt x="1905000" y="109220"/>
                    <a:pt x="1880870" y="100330"/>
                  </a:cubicBezTo>
                  <a:cubicBezTo>
                    <a:pt x="1762760" y="48260"/>
                    <a:pt x="1638300" y="20320"/>
                    <a:pt x="1510030" y="15240"/>
                  </a:cubicBezTo>
                  <a:cubicBezTo>
                    <a:pt x="1492250" y="12700"/>
                    <a:pt x="1473200" y="10160"/>
                    <a:pt x="1454150" y="8890"/>
                  </a:cubicBezTo>
                  <a:cubicBezTo>
                    <a:pt x="1332230" y="0"/>
                    <a:pt x="1221740" y="25400"/>
                    <a:pt x="1120140" y="72390"/>
                  </a:cubicBezTo>
                  <a:cubicBezTo>
                    <a:pt x="934720" y="129540"/>
                    <a:pt x="754380" y="220980"/>
                    <a:pt x="601980" y="334010"/>
                  </a:cubicBezTo>
                  <a:cubicBezTo>
                    <a:pt x="402590" y="483870"/>
                    <a:pt x="237490" y="676910"/>
                    <a:pt x="138430" y="908050"/>
                  </a:cubicBezTo>
                  <a:cubicBezTo>
                    <a:pt x="80010" y="1043940"/>
                    <a:pt x="46990" y="1186180"/>
                    <a:pt x="29210" y="1333500"/>
                  </a:cubicBezTo>
                  <a:cubicBezTo>
                    <a:pt x="10160" y="1485900"/>
                    <a:pt x="0" y="1645920"/>
                    <a:pt x="33020" y="1795780"/>
                  </a:cubicBezTo>
                  <a:cubicBezTo>
                    <a:pt x="91440" y="2057400"/>
                    <a:pt x="307340" y="2265680"/>
                    <a:pt x="542290" y="2378710"/>
                  </a:cubicBezTo>
                  <a:cubicBezTo>
                    <a:pt x="788670" y="2496820"/>
                    <a:pt x="1064260" y="2532380"/>
                    <a:pt x="1333500" y="2496820"/>
                  </a:cubicBezTo>
                  <a:cubicBezTo>
                    <a:pt x="1619250" y="2458720"/>
                    <a:pt x="1891030" y="2345690"/>
                    <a:pt x="2134870" y="2193290"/>
                  </a:cubicBezTo>
                  <a:cubicBezTo>
                    <a:pt x="2354580" y="2056130"/>
                    <a:pt x="2566670" y="1870710"/>
                    <a:pt x="2627630" y="1607820"/>
                  </a:cubicBezTo>
                  <a:cubicBezTo>
                    <a:pt x="2694940" y="1314450"/>
                    <a:pt x="2579370" y="1021080"/>
                    <a:pt x="2463800" y="756920"/>
                  </a:cubicBezTo>
                  <a:close/>
                </a:path>
              </a:pathLst>
            </a:custGeom>
            <a:blipFill>
              <a:blip r:embed="rId5"/>
              <a:stretch>
                <a:fillRect l="-15839" t="-19" r="-26377" b="-18"/>
              </a:stretch>
            </a:blip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alphaModFix amt="60000"/>
          </a:blip>
          <a:srcRect/>
          <a:stretch>
            <a:fillRect/>
          </a:stretch>
        </p:blipFill>
        <p:spPr>
          <a:xfrm rot="8100000">
            <a:off x="15375246" y="752205"/>
            <a:ext cx="5027173" cy="552989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3668335"/>
            <a:ext cx="85725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8000">
                <a:solidFill>
                  <a:srgbClr val="FBFBF5"/>
                </a:solidFill>
                <a:latin typeface="League Gothic Italics"/>
              </a:rPr>
              <a:t>USING THE INTERNET WISELY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962334"/>
            <a:ext cx="8572500" cy="3618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6710" lvl="1" indent="-173355">
              <a:lnSpc>
                <a:spcPts val="2940"/>
              </a:lnSpc>
              <a:buFont typeface="Arial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Who/What is the author of the website?</a:t>
            </a:r>
          </a:p>
          <a:p>
            <a:pPr marL="346710" lvl="1" indent="-17335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Is the site advocating a particular point of view?</a:t>
            </a:r>
          </a:p>
          <a:p>
            <a:pPr marL="346710" lvl="1" indent="-17335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Does the website give accurate and complete references?</a:t>
            </a:r>
          </a:p>
          <a:p>
            <a:pPr marL="346710" lvl="1" indent="-17335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Are the data up-to-date?</a:t>
            </a:r>
          </a:p>
          <a:p>
            <a:pPr marL="346710" lvl="1" indent="-17335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Are the data official?</a:t>
            </a:r>
          </a:p>
          <a:p>
            <a:pPr marL="346710" lvl="1" indent="-17335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Is it a University research site?</a:t>
            </a:r>
          </a:p>
          <a:p>
            <a:pPr marL="346710" lvl="1" indent="-173355">
              <a:lnSpc>
                <a:spcPts val="3150"/>
              </a:lnSpc>
              <a:buFont typeface="Arial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Do the data seem consistent with data from other sites?</a:t>
            </a:r>
          </a:p>
          <a:p>
            <a:pPr marL="346710" lvl="1" indent="-173355">
              <a:lnSpc>
                <a:spcPts val="3150"/>
              </a:lnSpc>
              <a:buFont typeface="Arial"/>
              <a:buChar char="•"/>
            </a:pPr>
            <a:endParaRPr lang="en-US" sz="2100" dirty="0">
              <a:solidFill>
                <a:srgbClr val="FBFBF5"/>
              </a:solidFill>
              <a:latin typeface="Montserrat"/>
            </a:endParaRPr>
          </a:p>
          <a:p>
            <a:pPr>
              <a:lnSpc>
                <a:spcPts val="3150"/>
              </a:lnSpc>
            </a:pPr>
            <a:r>
              <a:rPr lang="en-US" sz="2100" dirty="0">
                <a:solidFill>
                  <a:schemeClr val="bg1"/>
                </a:solidFill>
                <a:latin typeface="Montserrat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CRAAP Test and Fake News</a:t>
            </a:r>
            <a:endParaRPr lang="en-US" sz="2100" dirty="0">
              <a:solidFill>
                <a:schemeClr val="bg1"/>
              </a:solidFill>
              <a:latin typeface="Montserra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28700" y="4988437"/>
            <a:ext cx="8572500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>
                <a:solidFill>
                  <a:srgbClr val="FBFBF5"/>
                </a:solidFill>
                <a:latin typeface="Montserrat Semi-Bold Bold"/>
              </a:rPr>
              <a:t>Evaluating quality of internet materials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8497837">
            <a:off x="-6945553" y="-10989283"/>
            <a:ext cx="32910544" cy="2764485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alphaModFix amt="60000"/>
          </a:blip>
          <a:srcRect/>
          <a:stretch>
            <a:fillRect/>
          </a:stretch>
        </p:blipFill>
        <p:spPr>
          <a:xfrm rot="8100000">
            <a:off x="-2264125" y="5526004"/>
            <a:ext cx="3689671" cy="4058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60000"/>
          </a:blip>
          <a:srcRect/>
          <a:stretch>
            <a:fillRect/>
          </a:stretch>
        </p:blipFill>
        <p:spPr>
          <a:xfrm rot="8100000">
            <a:off x="14995175" y="10503358"/>
            <a:ext cx="3689671" cy="40586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3836814"/>
            <a:ext cx="16230600" cy="16054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50"/>
              </a:lnSpc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Use proper grammar and spelling</a:t>
            </a:r>
          </a:p>
          <a:p>
            <a:pPr>
              <a:lnSpc>
                <a:spcPts val="3150"/>
              </a:lnSpc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Use a style guide (ASA and APA Style Guide)</a:t>
            </a:r>
          </a:p>
          <a:p>
            <a:pPr>
              <a:lnSpc>
                <a:spcPts val="3150"/>
              </a:lnSpc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Avoid Plagiarism:</a:t>
            </a:r>
          </a:p>
          <a:p>
            <a:pPr marL="342900" indent="-342900">
              <a:lnSpc>
                <a:spcPts val="315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BFBF5"/>
                </a:solidFill>
                <a:latin typeface="Montserrat"/>
              </a:rPr>
              <a:t>Presenting someone else’s words or thoughts as though they are your own, constituting intellectual theft.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28356" y="1345156"/>
            <a:ext cx="13335669" cy="1388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400"/>
              </a:lnSpc>
            </a:pPr>
            <a:r>
              <a:rPr lang="en-US" sz="10400">
                <a:solidFill>
                  <a:srgbClr val="FBFBF5"/>
                </a:solidFill>
                <a:latin typeface="League Gothic Italics"/>
              </a:rPr>
              <a:t>WRITING SOCIAL RESEARCH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651</Words>
  <Application>Microsoft Macintosh PowerPoint</Application>
  <PresentationFormat>Custom</PresentationFormat>
  <Paragraphs>125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League Gothic Italics</vt:lpstr>
      <vt:lpstr>Calibri</vt:lpstr>
      <vt:lpstr>Arial</vt:lpstr>
      <vt:lpstr>Montserrat Semi-Bold Bold</vt:lpstr>
      <vt:lpstr>Montserrat Semi-Bold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 604</dc:title>
  <cp:lastModifiedBy>Burrel Vann</cp:lastModifiedBy>
  <cp:revision>5</cp:revision>
  <dcterms:created xsi:type="dcterms:W3CDTF">2006-08-16T00:00:00Z</dcterms:created>
  <dcterms:modified xsi:type="dcterms:W3CDTF">2022-11-03T17:31:05Z</dcterms:modified>
  <dc:identifier>DADwwGAuq6w</dc:identifier>
</cp:coreProperties>
</file>

<file path=docProps/thumbnail.jpeg>
</file>